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1410" y="3040499"/>
            <a:ext cx="3040261" cy="214848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4037" y="1479233"/>
            <a:ext cx="9244727" cy="30060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890"/>
              </a:lnSpc>
              <a:buNone/>
            </a:pPr>
            <a:r>
              <a:rPr lang="en-US" sz="6312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Rungta College of Engineering and Technology(Bhilai)</a:t>
            </a:r>
            <a:endParaRPr lang="en-US" sz="6312" dirty="0"/>
          </a:p>
        </p:txBody>
      </p:sp>
      <p:sp>
        <p:nvSpPr>
          <p:cNvPr id="7" name="Text 2"/>
          <p:cNvSpPr/>
          <p:nvPr/>
        </p:nvSpPr>
        <p:spPr>
          <a:xfrm>
            <a:off x="864037" y="4855607"/>
            <a:ext cx="92447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presentation will highlight the development of the HousePricePrediction System, a project guided by Professor Deepak Pandey at Rungta College of Engineering and Technology.</a:t>
            </a:r>
            <a:endParaRPr lang="en-US" sz="1944" dirty="0"/>
          </a:p>
        </p:txBody>
      </p:sp>
      <p:sp>
        <p:nvSpPr>
          <p:cNvPr id="8" name="Shape 3"/>
          <p:cNvSpPr/>
          <p:nvPr/>
        </p:nvSpPr>
        <p:spPr>
          <a:xfrm>
            <a:off x="864037" y="6336863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657" y="6344483"/>
            <a:ext cx="379690" cy="37969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382316" y="6318409"/>
            <a:ext cx="2018943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Vivek Kumar</a:t>
            </a:r>
            <a:endParaRPr lang="en-US" sz="2430" dirty="0"/>
          </a:p>
        </p:txBody>
      </p:sp>
      <p:pic>
        <p:nvPicPr>
          <p:cNvPr id="11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1857970"/>
            <a:ext cx="7776805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HousePricePrediction System</a:t>
            </a:r>
            <a:endParaRPr lang="en-US" sz="4574" dirty="0"/>
          </a:p>
        </p:txBody>
      </p:sp>
      <p:sp>
        <p:nvSpPr>
          <p:cNvPr id="5" name="Text 2"/>
          <p:cNvSpPr/>
          <p:nvPr/>
        </p:nvSpPr>
        <p:spPr>
          <a:xfrm>
            <a:off x="968693" y="3201114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Project Overview</a:t>
            </a:r>
            <a:endParaRPr lang="en-US" sz="2287" dirty="0"/>
          </a:p>
        </p:txBody>
      </p:sp>
      <p:sp>
        <p:nvSpPr>
          <p:cNvPr id="6" name="Text 3"/>
          <p:cNvSpPr/>
          <p:nvPr/>
        </p:nvSpPr>
        <p:spPr>
          <a:xfrm>
            <a:off x="968693" y="3811072"/>
            <a:ext cx="622339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team built a machine learning model to predict house prices based on various features.ba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968693" y="4823341"/>
            <a:ext cx="622339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( avg  income, House age , Number of rooms, number of bedrooms ,area population)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7801927" y="3201114"/>
            <a:ext cx="2632472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Key Objectives</a:t>
            </a:r>
            <a:endParaRPr lang="en-US" sz="2287" dirty="0"/>
          </a:p>
        </p:txBody>
      </p:sp>
      <p:sp>
        <p:nvSpPr>
          <p:cNvPr id="9" name="Text 6"/>
          <p:cNvSpPr/>
          <p:nvPr/>
        </p:nvSpPr>
        <p:spPr>
          <a:xfrm>
            <a:off x="7801927" y="3811072"/>
            <a:ext cx="2632472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Accurate price forecasting, identifying key price drivers, and providing insights for buyers and sellers.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11044238" y="3201114"/>
            <a:ext cx="2632472" cy="7262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Practical Applications</a:t>
            </a:r>
            <a:endParaRPr lang="en-US" sz="2287" dirty="0"/>
          </a:p>
        </p:txBody>
      </p:sp>
      <p:sp>
        <p:nvSpPr>
          <p:cNvPr id="11" name="Text 8"/>
          <p:cNvSpPr/>
          <p:nvPr/>
        </p:nvSpPr>
        <p:spPr>
          <a:xfrm>
            <a:off x="11044238" y="4174212"/>
            <a:ext cx="2632472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Real estate investments, market analysis, and personalized price estimates for homeowners.</a:t>
            </a:r>
            <a:endParaRPr lang="en-US" sz="1944" dirty="0"/>
          </a:p>
        </p:txBody>
      </p:sp>
      <p:pic>
        <p:nvPicPr>
          <p:cNvPr id="1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" y="2169200"/>
            <a:ext cx="4869061" cy="389120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0437" y="753785"/>
            <a:ext cx="6916698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Introduction to the Project</a:t>
            </a:r>
            <a:endParaRPr lang="en-US" sz="4574" dirty="0"/>
          </a:p>
        </p:txBody>
      </p:sp>
      <p:sp>
        <p:nvSpPr>
          <p:cNvPr id="7" name="Shape 2"/>
          <p:cNvSpPr/>
          <p:nvPr/>
        </p:nvSpPr>
        <p:spPr>
          <a:xfrm>
            <a:off x="6350437" y="2127766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30480">
            <a:solidFill>
              <a:srgbClr val="F2B42D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523553" y="2231231"/>
            <a:ext cx="209193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44"/>
              </a:lnSpc>
              <a:buNone/>
            </a:pPr>
            <a:r>
              <a:rPr lang="en-US" sz="274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744" dirty="0"/>
          </a:p>
        </p:txBody>
      </p:sp>
      <p:sp>
        <p:nvSpPr>
          <p:cNvPr id="9" name="Text 4"/>
          <p:cNvSpPr/>
          <p:nvPr/>
        </p:nvSpPr>
        <p:spPr>
          <a:xfrm>
            <a:off x="7152680" y="2127766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Problem Statement</a:t>
            </a:r>
            <a:endParaRPr lang="en-US" sz="2287" dirty="0"/>
          </a:p>
        </p:txBody>
      </p:sp>
      <p:sp>
        <p:nvSpPr>
          <p:cNvPr id="10" name="Text 5"/>
          <p:cNvSpPr/>
          <p:nvPr/>
        </p:nvSpPr>
        <p:spPr>
          <a:xfrm>
            <a:off x="7152680" y="2639020"/>
            <a:ext cx="6613684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Accurately predict house prices based on various attributes like  ( avg  income, House age , Number of rooms, number of bedrooms ,area population) etc.</a:t>
            </a:r>
            <a:endParaRPr lang="en-US" sz="1944" dirty="0"/>
          </a:p>
        </p:txBody>
      </p:sp>
      <p:sp>
        <p:nvSpPr>
          <p:cNvPr id="11" name="Shape 6"/>
          <p:cNvSpPr/>
          <p:nvPr/>
        </p:nvSpPr>
        <p:spPr>
          <a:xfrm>
            <a:off x="6350437" y="4348639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30480">
            <a:solidFill>
              <a:srgbClr val="D7425E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6523553" y="4452104"/>
            <a:ext cx="209193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44"/>
              </a:lnSpc>
              <a:buNone/>
            </a:pPr>
            <a:r>
              <a:rPr lang="en-US" sz="274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744" dirty="0"/>
          </a:p>
        </p:txBody>
      </p:sp>
      <p:sp>
        <p:nvSpPr>
          <p:cNvPr id="13" name="Text 8"/>
          <p:cNvSpPr/>
          <p:nvPr/>
        </p:nvSpPr>
        <p:spPr>
          <a:xfrm>
            <a:off x="7152680" y="4348639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Significance</a:t>
            </a:r>
            <a:endParaRPr lang="en-US" sz="2287" dirty="0"/>
          </a:p>
        </p:txBody>
      </p:sp>
      <p:sp>
        <p:nvSpPr>
          <p:cNvPr id="14" name="Text 9"/>
          <p:cNvSpPr/>
          <p:nvPr/>
        </p:nvSpPr>
        <p:spPr>
          <a:xfrm>
            <a:off x="7152680" y="4859893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Empowers real estate decisions, identifies market trends, and benefits buyers/sellers.</a:t>
            </a:r>
            <a:endParaRPr lang="en-US" sz="1944" dirty="0"/>
          </a:p>
        </p:txBody>
      </p:sp>
      <p:sp>
        <p:nvSpPr>
          <p:cNvPr id="15" name="Shape 10"/>
          <p:cNvSpPr/>
          <p:nvPr/>
        </p:nvSpPr>
        <p:spPr>
          <a:xfrm>
            <a:off x="6350437" y="6174462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30480">
            <a:solidFill>
              <a:srgbClr val="DD785E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6523553" y="6277928"/>
            <a:ext cx="209193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44"/>
              </a:lnSpc>
              <a:buNone/>
            </a:pPr>
            <a:r>
              <a:rPr lang="en-US" sz="274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744" dirty="0"/>
          </a:p>
        </p:txBody>
      </p:sp>
      <p:sp>
        <p:nvSpPr>
          <p:cNvPr id="17" name="Text 12"/>
          <p:cNvSpPr/>
          <p:nvPr/>
        </p:nvSpPr>
        <p:spPr>
          <a:xfrm>
            <a:off x="7152680" y="6174462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Motivation</a:t>
            </a:r>
            <a:endParaRPr lang="en-US" sz="2287" dirty="0"/>
          </a:p>
        </p:txBody>
      </p:sp>
      <p:sp>
        <p:nvSpPr>
          <p:cNvPr id="18" name="Text 13"/>
          <p:cNvSpPr/>
          <p:nvPr/>
        </p:nvSpPr>
        <p:spPr>
          <a:xfrm>
            <a:off x="7152680" y="6685717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Meet the growing need for reliable and data-driven home valuation tools.</a:t>
            </a:r>
            <a:endParaRPr lang="en-US" sz="1944" dirty="0"/>
          </a:p>
        </p:txBody>
      </p:sp>
      <p:pic>
        <p:nvPicPr>
          <p:cNvPr id="19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13" y="1531025"/>
            <a:ext cx="4890254" cy="516743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21028" y="1059180"/>
            <a:ext cx="5611654" cy="701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23"/>
              </a:lnSpc>
              <a:buNone/>
            </a:pPr>
            <a:r>
              <a:rPr lang="en-US" sz="4419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Project Objectives</a:t>
            </a:r>
            <a:endParaRPr lang="en-US" sz="4419" dirty="0"/>
          </a:p>
        </p:txBody>
      </p:sp>
      <p:sp>
        <p:nvSpPr>
          <p:cNvPr id="7" name="Shape 2"/>
          <p:cNvSpPr/>
          <p:nvPr/>
        </p:nvSpPr>
        <p:spPr>
          <a:xfrm>
            <a:off x="6321028" y="2118241"/>
            <a:ext cx="7474744" cy="1397913"/>
          </a:xfrm>
          <a:prstGeom prst="roundRect">
            <a:avLst>
              <a:gd name="adj" fmla="val 25591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582370" y="2379583"/>
            <a:ext cx="2805827" cy="3507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62"/>
              </a:lnSpc>
              <a:buNone/>
            </a:pPr>
            <a:r>
              <a:rPr lang="en-US" sz="2209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Accurate Prediction</a:t>
            </a:r>
            <a:endParaRPr lang="en-US" sz="2209" dirty="0"/>
          </a:p>
        </p:txBody>
      </p:sp>
      <p:sp>
        <p:nvSpPr>
          <p:cNvPr id="9" name="Text 4"/>
          <p:cNvSpPr/>
          <p:nvPr/>
        </p:nvSpPr>
        <p:spPr>
          <a:xfrm>
            <a:off x="6582370" y="2873335"/>
            <a:ext cx="6952059" cy="3814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05"/>
              </a:lnSpc>
              <a:buNone/>
            </a:pPr>
            <a:r>
              <a:rPr lang="en-US" sz="1878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Develop a robust model to forecast house prices with high accuracy.</a:t>
            </a:r>
            <a:endParaRPr lang="en-US" sz="1878" dirty="0"/>
          </a:p>
        </p:txBody>
      </p:sp>
      <p:sp>
        <p:nvSpPr>
          <p:cNvPr id="10" name="Shape 5"/>
          <p:cNvSpPr/>
          <p:nvPr/>
        </p:nvSpPr>
        <p:spPr>
          <a:xfrm>
            <a:off x="6321028" y="3754636"/>
            <a:ext cx="7474744" cy="1397913"/>
          </a:xfrm>
          <a:prstGeom prst="roundRect">
            <a:avLst>
              <a:gd name="adj" fmla="val 25591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6582370" y="4015978"/>
            <a:ext cx="2805827" cy="3507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62"/>
              </a:lnSpc>
              <a:buNone/>
            </a:pPr>
            <a:r>
              <a:rPr lang="en-US" sz="2209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Identify Price Drivers</a:t>
            </a:r>
            <a:endParaRPr lang="en-US" sz="2209" dirty="0"/>
          </a:p>
        </p:txBody>
      </p:sp>
      <p:sp>
        <p:nvSpPr>
          <p:cNvPr id="12" name="Text 7"/>
          <p:cNvSpPr/>
          <p:nvPr/>
        </p:nvSpPr>
        <p:spPr>
          <a:xfrm>
            <a:off x="6582370" y="4509730"/>
            <a:ext cx="6952059" cy="3814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05"/>
              </a:lnSpc>
              <a:buNone/>
            </a:pPr>
            <a:r>
              <a:rPr lang="en-US" sz="1878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Analyze relevant features that significantly impact home valuations.</a:t>
            </a:r>
            <a:endParaRPr lang="en-US" sz="1878" dirty="0"/>
          </a:p>
        </p:txBody>
      </p:sp>
      <p:sp>
        <p:nvSpPr>
          <p:cNvPr id="13" name="Shape 8"/>
          <p:cNvSpPr/>
          <p:nvPr/>
        </p:nvSpPr>
        <p:spPr>
          <a:xfrm>
            <a:off x="6321028" y="5391031"/>
            <a:ext cx="7474744" cy="1779389"/>
          </a:xfrm>
          <a:prstGeom prst="roundRect">
            <a:avLst>
              <a:gd name="adj" fmla="val 20105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4" name="Text 9"/>
          <p:cNvSpPr/>
          <p:nvPr/>
        </p:nvSpPr>
        <p:spPr>
          <a:xfrm>
            <a:off x="6582370" y="5652373"/>
            <a:ext cx="2805827" cy="3507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62"/>
              </a:lnSpc>
              <a:buNone/>
            </a:pPr>
            <a:r>
              <a:rPr lang="en-US" sz="2209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Actionable Insights</a:t>
            </a:r>
            <a:endParaRPr lang="en-US" sz="2209" dirty="0"/>
          </a:p>
        </p:txBody>
      </p:sp>
      <p:sp>
        <p:nvSpPr>
          <p:cNvPr id="15" name="Text 10"/>
          <p:cNvSpPr/>
          <p:nvPr/>
        </p:nvSpPr>
        <p:spPr>
          <a:xfrm>
            <a:off x="6582370" y="6146125"/>
            <a:ext cx="6952059" cy="7629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05"/>
              </a:lnSpc>
              <a:buNone/>
            </a:pPr>
            <a:r>
              <a:rPr lang="en-US" sz="1878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Provide meaningful data-backed recommendations for buyers, sellers, and investors.</a:t>
            </a:r>
            <a:endParaRPr lang="en-US" sz="1878" dirty="0"/>
          </a:p>
        </p:txBody>
      </p:sp>
      <p:pic>
        <p:nvPicPr>
          <p:cNvPr id="16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79" y="2219325"/>
            <a:ext cx="5054441" cy="379083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091238" y="475298"/>
            <a:ext cx="5996583" cy="5081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002"/>
              </a:lnSpc>
              <a:buNone/>
            </a:pPr>
            <a:r>
              <a:rPr lang="en-US" sz="3202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Libraries and Technologies Used</a:t>
            </a:r>
            <a:endParaRPr lang="en-US" sz="3202" dirty="0"/>
          </a:p>
        </p:txBody>
      </p:sp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238" y="1242655"/>
            <a:ext cx="431959" cy="431959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091238" y="1847374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01"/>
              </a:lnSpc>
              <a:buNone/>
            </a:pPr>
            <a:r>
              <a:rPr lang="en-US" sz="1601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Python</a:t>
            </a:r>
            <a:endParaRPr lang="en-US" sz="1601" dirty="0"/>
          </a:p>
        </p:txBody>
      </p:sp>
      <p:sp>
        <p:nvSpPr>
          <p:cNvPr id="9" name="Text 3"/>
          <p:cNvSpPr/>
          <p:nvPr/>
        </p:nvSpPr>
        <p:spPr>
          <a:xfrm>
            <a:off x="6091238" y="2205157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Primary programming language for model development and data analysis.</a:t>
            </a:r>
            <a:endParaRPr lang="en-US" sz="1361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238" y="3000137"/>
            <a:ext cx="431959" cy="431959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091238" y="3604855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01"/>
              </a:lnSpc>
              <a:buNone/>
            </a:pPr>
            <a:r>
              <a:rPr lang="en-US" sz="1601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Pandas</a:t>
            </a:r>
            <a:endParaRPr lang="en-US" sz="1601" dirty="0"/>
          </a:p>
        </p:txBody>
      </p:sp>
      <p:sp>
        <p:nvSpPr>
          <p:cNvPr id="12" name="Text 5"/>
          <p:cNvSpPr/>
          <p:nvPr/>
        </p:nvSpPr>
        <p:spPr>
          <a:xfrm>
            <a:off x="6091238" y="3962638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 manipulation and analysis library for handling structured data.</a:t>
            </a:r>
            <a:endParaRPr lang="en-US" sz="1361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238" y="4757618"/>
            <a:ext cx="431959" cy="431959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6091238" y="5362337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01"/>
              </a:lnSpc>
              <a:buNone/>
            </a:pPr>
            <a:r>
              <a:rPr lang="en-US" sz="1601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Scikit-learn</a:t>
            </a:r>
            <a:endParaRPr lang="en-US" sz="1601" dirty="0"/>
          </a:p>
        </p:txBody>
      </p:sp>
      <p:sp>
        <p:nvSpPr>
          <p:cNvPr id="15" name="Text 7"/>
          <p:cNvSpPr/>
          <p:nvPr/>
        </p:nvSpPr>
        <p:spPr>
          <a:xfrm>
            <a:off x="6091238" y="5720120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Machine learning library for model training, evaluation, and deployment.</a:t>
            </a:r>
            <a:endParaRPr lang="en-US" sz="1361" dirty="0"/>
          </a:p>
        </p:txBody>
      </p:sp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1238" y="6515100"/>
            <a:ext cx="431959" cy="431959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6091238" y="7119818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01"/>
              </a:lnSpc>
              <a:buNone/>
            </a:pPr>
            <a:r>
              <a:rPr lang="en-US" sz="1601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Matplotlib</a:t>
            </a:r>
            <a:endParaRPr lang="en-US" sz="1601" dirty="0"/>
          </a:p>
        </p:txBody>
      </p:sp>
      <p:sp>
        <p:nvSpPr>
          <p:cNvPr id="18" name="Text 9"/>
          <p:cNvSpPr/>
          <p:nvPr/>
        </p:nvSpPr>
        <p:spPr>
          <a:xfrm>
            <a:off x="6091238" y="7477601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Visualization library for creating informative and visually appealing plots.</a:t>
            </a:r>
            <a:endParaRPr lang="en-US" sz="1361" dirty="0"/>
          </a:p>
        </p:txBody>
      </p:sp>
      <p:pic>
        <p:nvPicPr>
          <p:cNvPr id="19" name="Image 7" descr="preencoded.png">
            <a:hlinkClick r:id="rId9" tooltip="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589008" y="613172"/>
            <a:ext cx="7942183" cy="6550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59"/>
              </a:lnSpc>
              <a:buNone/>
            </a:pPr>
            <a:r>
              <a:rPr lang="en-US" sz="412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Model Development and Training</a:t>
            </a:r>
            <a:endParaRPr lang="en-US" sz="4127" dirty="0"/>
          </a:p>
        </p:txBody>
      </p:sp>
      <p:sp>
        <p:nvSpPr>
          <p:cNvPr id="5" name="Shape 2"/>
          <p:cNvSpPr/>
          <p:nvPr/>
        </p:nvSpPr>
        <p:spPr>
          <a:xfrm>
            <a:off x="7301270" y="1713667"/>
            <a:ext cx="27742" cy="5902762"/>
          </a:xfrm>
          <a:prstGeom prst="roundRect">
            <a:avLst>
              <a:gd name="adj" fmla="val 1204436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6284893" y="2200811"/>
            <a:ext cx="779621" cy="27742"/>
          </a:xfrm>
          <a:prstGeom prst="roundRect">
            <a:avLst>
              <a:gd name="adj" fmla="val 1204436"/>
            </a:avLst>
          </a:prstGeom>
          <a:solidFill>
            <a:srgbClr val="F2B42D"/>
          </a:solidFill>
          <a:ln/>
        </p:spPr>
      </p:sp>
      <p:sp>
        <p:nvSpPr>
          <p:cNvPr id="7" name="Shape 4"/>
          <p:cNvSpPr/>
          <p:nvPr/>
        </p:nvSpPr>
        <p:spPr>
          <a:xfrm>
            <a:off x="7064514" y="1964174"/>
            <a:ext cx="501134" cy="501134"/>
          </a:xfrm>
          <a:prstGeom prst="roundRect">
            <a:avLst>
              <a:gd name="adj" fmla="val 66676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20724" y="2057519"/>
            <a:ext cx="188714" cy="3144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76"/>
              </a:lnSpc>
              <a:buNone/>
            </a:pPr>
            <a:r>
              <a:rPr lang="en-US" sz="247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476" dirty="0"/>
          </a:p>
        </p:txBody>
      </p:sp>
      <p:sp>
        <p:nvSpPr>
          <p:cNvPr id="9" name="Text 6"/>
          <p:cNvSpPr/>
          <p:nvPr/>
        </p:nvSpPr>
        <p:spPr>
          <a:xfrm>
            <a:off x="3469362" y="1936313"/>
            <a:ext cx="2620566" cy="3275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579"/>
              </a:lnSpc>
              <a:buNone/>
            </a:pPr>
            <a:r>
              <a:rPr lang="en-US" sz="206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Collection</a:t>
            </a:r>
            <a:endParaRPr lang="en-US" sz="2064" dirty="0"/>
          </a:p>
        </p:txBody>
      </p:sp>
      <p:sp>
        <p:nvSpPr>
          <p:cNvPr id="10" name="Text 7"/>
          <p:cNvSpPr/>
          <p:nvPr/>
        </p:nvSpPr>
        <p:spPr>
          <a:xfrm>
            <a:off x="1589008" y="2397442"/>
            <a:ext cx="4500920" cy="712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806"/>
              </a:lnSpc>
              <a:buNone/>
            </a:pPr>
            <a:r>
              <a:rPr lang="en-US" sz="175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Gather relevant house price data from various sources.</a:t>
            </a:r>
            <a:endParaRPr lang="en-US" sz="1754" dirty="0"/>
          </a:p>
        </p:txBody>
      </p:sp>
      <p:sp>
        <p:nvSpPr>
          <p:cNvPr id="11" name="Shape 8"/>
          <p:cNvSpPr/>
          <p:nvPr/>
        </p:nvSpPr>
        <p:spPr>
          <a:xfrm>
            <a:off x="7565648" y="3314402"/>
            <a:ext cx="779621" cy="27742"/>
          </a:xfrm>
          <a:prstGeom prst="roundRect">
            <a:avLst>
              <a:gd name="adj" fmla="val 1204436"/>
            </a:avLst>
          </a:prstGeom>
          <a:solidFill>
            <a:srgbClr val="D7425E"/>
          </a:solidFill>
          <a:ln/>
        </p:spPr>
      </p:sp>
      <p:sp>
        <p:nvSpPr>
          <p:cNvPr id="12" name="Shape 9"/>
          <p:cNvSpPr/>
          <p:nvPr/>
        </p:nvSpPr>
        <p:spPr>
          <a:xfrm>
            <a:off x="7064514" y="3077766"/>
            <a:ext cx="501134" cy="501134"/>
          </a:xfrm>
          <a:prstGeom prst="roundRect">
            <a:avLst>
              <a:gd name="adj" fmla="val 66676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220724" y="3171111"/>
            <a:ext cx="188714" cy="3144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76"/>
              </a:lnSpc>
              <a:buNone/>
            </a:pPr>
            <a:r>
              <a:rPr lang="en-US" sz="247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476" dirty="0"/>
          </a:p>
        </p:txBody>
      </p:sp>
      <p:sp>
        <p:nvSpPr>
          <p:cNvPr id="14" name="Text 11"/>
          <p:cNvSpPr/>
          <p:nvPr/>
        </p:nvSpPr>
        <p:spPr>
          <a:xfrm>
            <a:off x="8540234" y="3049905"/>
            <a:ext cx="2620566" cy="3275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79"/>
              </a:lnSpc>
              <a:buNone/>
            </a:pPr>
            <a:r>
              <a:rPr lang="en-US" sz="206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Preprocessing</a:t>
            </a:r>
            <a:endParaRPr lang="en-US" sz="2064" dirty="0"/>
          </a:p>
        </p:txBody>
      </p:sp>
      <p:sp>
        <p:nvSpPr>
          <p:cNvPr id="15" name="Text 12"/>
          <p:cNvSpPr/>
          <p:nvPr/>
        </p:nvSpPr>
        <p:spPr>
          <a:xfrm>
            <a:off x="8540234" y="3511034"/>
            <a:ext cx="4501039" cy="712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06"/>
              </a:lnSpc>
              <a:buNone/>
            </a:pPr>
            <a:r>
              <a:rPr lang="en-US" sz="175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Clean, transform, and engineer features to prepare the dataset.</a:t>
            </a:r>
            <a:endParaRPr lang="en-US" sz="1754" dirty="0"/>
          </a:p>
        </p:txBody>
      </p:sp>
      <p:sp>
        <p:nvSpPr>
          <p:cNvPr id="16" name="Shape 13"/>
          <p:cNvSpPr/>
          <p:nvPr/>
        </p:nvSpPr>
        <p:spPr>
          <a:xfrm>
            <a:off x="6284893" y="4316670"/>
            <a:ext cx="779621" cy="27742"/>
          </a:xfrm>
          <a:prstGeom prst="roundRect">
            <a:avLst>
              <a:gd name="adj" fmla="val 1204436"/>
            </a:avLst>
          </a:prstGeom>
          <a:solidFill>
            <a:srgbClr val="DD785E"/>
          </a:solidFill>
          <a:ln/>
        </p:spPr>
      </p:sp>
      <p:sp>
        <p:nvSpPr>
          <p:cNvPr id="17" name="Shape 14"/>
          <p:cNvSpPr/>
          <p:nvPr/>
        </p:nvSpPr>
        <p:spPr>
          <a:xfrm>
            <a:off x="7064514" y="4080034"/>
            <a:ext cx="501134" cy="501134"/>
          </a:xfrm>
          <a:prstGeom prst="roundRect">
            <a:avLst>
              <a:gd name="adj" fmla="val 66676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220724" y="4173379"/>
            <a:ext cx="188714" cy="3144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76"/>
              </a:lnSpc>
              <a:buNone/>
            </a:pPr>
            <a:r>
              <a:rPr lang="en-US" sz="247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476" dirty="0"/>
          </a:p>
        </p:txBody>
      </p:sp>
      <p:sp>
        <p:nvSpPr>
          <p:cNvPr id="19" name="Text 16"/>
          <p:cNvSpPr/>
          <p:nvPr/>
        </p:nvSpPr>
        <p:spPr>
          <a:xfrm>
            <a:off x="3469362" y="4052173"/>
            <a:ext cx="2620566" cy="3275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579"/>
              </a:lnSpc>
              <a:buNone/>
            </a:pPr>
            <a:r>
              <a:rPr lang="en-US" sz="206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Model Selection</a:t>
            </a:r>
            <a:endParaRPr lang="en-US" sz="2064" dirty="0"/>
          </a:p>
        </p:txBody>
      </p:sp>
      <p:sp>
        <p:nvSpPr>
          <p:cNvPr id="20" name="Text 17"/>
          <p:cNvSpPr/>
          <p:nvPr/>
        </p:nvSpPr>
        <p:spPr>
          <a:xfrm>
            <a:off x="1589008" y="4513302"/>
            <a:ext cx="4500920" cy="712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806"/>
              </a:lnSpc>
              <a:buNone/>
            </a:pPr>
            <a:r>
              <a:rPr lang="en-US" sz="175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Evaluate and choose the most suitable machine learning algorithm.</a:t>
            </a:r>
            <a:endParaRPr lang="en-US" sz="1754" dirty="0"/>
          </a:p>
        </p:txBody>
      </p:sp>
      <p:sp>
        <p:nvSpPr>
          <p:cNvPr id="21" name="Shape 18"/>
          <p:cNvSpPr/>
          <p:nvPr/>
        </p:nvSpPr>
        <p:spPr>
          <a:xfrm>
            <a:off x="7565648" y="5319058"/>
            <a:ext cx="779621" cy="27742"/>
          </a:xfrm>
          <a:prstGeom prst="roundRect">
            <a:avLst>
              <a:gd name="adj" fmla="val 1204436"/>
            </a:avLst>
          </a:prstGeom>
          <a:solidFill>
            <a:srgbClr val="48A8E2"/>
          </a:solidFill>
          <a:ln/>
        </p:spPr>
      </p:sp>
      <p:sp>
        <p:nvSpPr>
          <p:cNvPr id="22" name="Shape 19"/>
          <p:cNvSpPr/>
          <p:nvPr/>
        </p:nvSpPr>
        <p:spPr>
          <a:xfrm>
            <a:off x="7064514" y="5082421"/>
            <a:ext cx="501134" cy="501134"/>
          </a:xfrm>
          <a:prstGeom prst="roundRect">
            <a:avLst>
              <a:gd name="adj" fmla="val 66676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7220724" y="5175766"/>
            <a:ext cx="188714" cy="3144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76"/>
              </a:lnSpc>
              <a:buNone/>
            </a:pPr>
            <a:r>
              <a:rPr lang="en-US" sz="247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4</a:t>
            </a:r>
            <a:endParaRPr lang="en-US" sz="2476" dirty="0"/>
          </a:p>
        </p:txBody>
      </p:sp>
      <p:sp>
        <p:nvSpPr>
          <p:cNvPr id="24" name="Text 21"/>
          <p:cNvSpPr/>
          <p:nvPr/>
        </p:nvSpPr>
        <p:spPr>
          <a:xfrm>
            <a:off x="8540234" y="5054560"/>
            <a:ext cx="2620566" cy="3275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79"/>
              </a:lnSpc>
              <a:buNone/>
            </a:pPr>
            <a:r>
              <a:rPr lang="en-US" sz="206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Model Training</a:t>
            </a:r>
            <a:endParaRPr lang="en-US" sz="2064" dirty="0"/>
          </a:p>
        </p:txBody>
      </p:sp>
      <p:sp>
        <p:nvSpPr>
          <p:cNvPr id="25" name="Text 22"/>
          <p:cNvSpPr/>
          <p:nvPr/>
        </p:nvSpPr>
        <p:spPr>
          <a:xfrm>
            <a:off x="8540234" y="5515689"/>
            <a:ext cx="4501039" cy="712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06"/>
              </a:lnSpc>
              <a:buNone/>
            </a:pPr>
            <a:r>
              <a:rPr lang="en-US" sz="175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Train the model using the prepared dataset and hyperparameter tuning.</a:t>
            </a:r>
            <a:endParaRPr lang="en-US" sz="1754" dirty="0"/>
          </a:p>
        </p:txBody>
      </p:sp>
      <p:sp>
        <p:nvSpPr>
          <p:cNvPr id="26" name="Shape 23"/>
          <p:cNvSpPr/>
          <p:nvPr/>
        </p:nvSpPr>
        <p:spPr>
          <a:xfrm>
            <a:off x="6284893" y="6321445"/>
            <a:ext cx="779621" cy="27742"/>
          </a:xfrm>
          <a:prstGeom prst="roundRect">
            <a:avLst>
              <a:gd name="adj" fmla="val 1204436"/>
            </a:avLst>
          </a:prstGeom>
          <a:solidFill>
            <a:srgbClr val="59ABA9"/>
          </a:solidFill>
          <a:ln/>
        </p:spPr>
      </p:sp>
      <p:sp>
        <p:nvSpPr>
          <p:cNvPr id="27" name="Shape 24"/>
          <p:cNvSpPr/>
          <p:nvPr/>
        </p:nvSpPr>
        <p:spPr>
          <a:xfrm>
            <a:off x="7064514" y="6084808"/>
            <a:ext cx="501134" cy="501134"/>
          </a:xfrm>
          <a:prstGeom prst="roundRect">
            <a:avLst>
              <a:gd name="adj" fmla="val 66676"/>
            </a:avLst>
          </a:prstGeom>
          <a:solidFill>
            <a:srgbClr val="00002E"/>
          </a:solidFill>
          <a:ln w="22860">
            <a:solidFill>
              <a:srgbClr val="59ABA9"/>
            </a:solidFill>
            <a:prstDash val="solid"/>
          </a:ln>
        </p:spPr>
      </p:sp>
      <p:sp>
        <p:nvSpPr>
          <p:cNvPr id="28" name="Text 25"/>
          <p:cNvSpPr/>
          <p:nvPr/>
        </p:nvSpPr>
        <p:spPr>
          <a:xfrm>
            <a:off x="7220724" y="6178153"/>
            <a:ext cx="188714" cy="3144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76"/>
              </a:lnSpc>
              <a:buNone/>
            </a:pPr>
            <a:r>
              <a:rPr lang="en-US" sz="247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5</a:t>
            </a:r>
            <a:endParaRPr lang="en-US" sz="2476" dirty="0"/>
          </a:p>
        </p:txBody>
      </p:sp>
      <p:sp>
        <p:nvSpPr>
          <p:cNvPr id="29" name="Text 26"/>
          <p:cNvSpPr/>
          <p:nvPr/>
        </p:nvSpPr>
        <p:spPr>
          <a:xfrm>
            <a:off x="3469362" y="6056948"/>
            <a:ext cx="2620566" cy="3275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579"/>
              </a:lnSpc>
              <a:buNone/>
            </a:pPr>
            <a:r>
              <a:rPr lang="en-US" sz="206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Model Evaluation</a:t>
            </a:r>
            <a:endParaRPr lang="en-US" sz="2064" dirty="0"/>
          </a:p>
        </p:txBody>
      </p:sp>
      <p:sp>
        <p:nvSpPr>
          <p:cNvPr id="30" name="Text 27"/>
          <p:cNvSpPr/>
          <p:nvPr/>
        </p:nvSpPr>
        <p:spPr>
          <a:xfrm>
            <a:off x="1589008" y="6518077"/>
            <a:ext cx="4500920" cy="712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806"/>
              </a:lnSpc>
              <a:buNone/>
            </a:pPr>
            <a:r>
              <a:rPr lang="en-US" sz="175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Assess the model's performance using relevant metrics like R-squared, RMSE.</a:t>
            </a:r>
            <a:endParaRPr lang="en-US" sz="1754" dirty="0"/>
          </a:p>
        </p:txBody>
      </p:sp>
      <p:pic>
        <p:nvPicPr>
          <p:cNvPr id="3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957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4998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59969" y="3354943"/>
            <a:ext cx="6836093" cy="6471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095"/>
              </a:lnSpc>
              <a:buNone/>
            </a:pPr>
            <a:r>
              <a:rPr lang="en-US" sz="407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Conclusion and Future Scope</a:t>
            </a:r>
            <a:endParaRPr lang="en-US" sz="4076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969" y="4331970"/>
            <a:ext cx="3770114" cy="87999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879878" y="5541883"/>
            <a:ext cx="2588181" cy="3234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47"/>
              </a:lnSpc>
              <a:buNone/>
            </a:pPr>
            <a:r>
              <a:rPr lang="en-US" sz="2038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Conclusion</a:t>
            </a:r>
            <a:endParaRPr lang="en-US" sz="2038" dirty="0"/>
          </a:p>
        </p:txBody>
      </p:sp>
      <p:sp>
        <p:nvSpPr>
          <p:cNvPr id="8" name="Text 3"/>
          <p:cNvSpPr/>
          <p:nvPr/>
        </p:nvSpPr>
        <p:spPr>
          <a:xfrm>
            <a:off x="1879878" y="5997297"/>
            <a:ext cx="3330297" cy="10558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2"/>
              </a:lnSpc>
              <a:buNone/>
            </a:pPr>
            <a:r>
              <a:rPr lang="en-US" sz="1732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HousePricePrediction System successfully forecasts house prices with high accuracy.</a:t>
            </a:r>
            <a:endParaRPr lang="en-US" sz="1732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083" y="4331970"/>
            <a:ext cx="3770114" cy="87999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649992" y="5541883"/>
            <a:ext cx="2588181" cy="3234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47"/>
              </a:lnSpc>
              <a:buNone/>
            </a:pPr>
            <a:r>
              <a:rPr lang="en-US" sz="2038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Key Achievements</a:t>
            </a:r>
            <a:endParaRPr lang="en-US" sz="2038" dirty="0"/>
          </a:p>
        </p:txBody>
      </p:sp>
      <p:sp>
        <p:nvSpPr>
          <p:cNvPr id="11" name="Text 5"/>
          <p:cNvSpPr/>
          <p:nvPr/>
        </p:nvSpPr>
        <p:spPr>
          <a:xfrm>
            <a:off x="5649992" y="5997297"/>
            <a:ext cx="3330297" cy="14077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2"/>
              </a:lnSpc>
              <a:buNone/>
            </a:pPr>
            <a:r>
              <a:rPr lang="en-US" sz="1732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Identified crucial price drivers, provided actionable insights, and demonstrated practical applications.</a:t>
            </a:r>
            <a:endParaRPr lang="en-US" sz="1732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0198" y="4331970"/>
            <a:ext cx="3770233" cy="87999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420106" y="5541883"/>
            <a:ext cx="2588181" cy="3234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47"/>
              </a:lnSpc>
              <a:buNone/>
            </a:pPr>
            <a:r>
              <a:rPr lang="en-US" sz="2038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Future Scope</a:t>
            </a:r>
            <a:endParaRPr lang="en-US" sz="2038" dirty="0"/>
          </a:p>
        </p:txBody>
      </p:sp>
      <p:sp>
        <p:nvSpPr>
          <p:cNvPr id="14" name="Text 7"/>
          <p:cNvSpPr/>
          <p:nvPr/>
        </p:nvSpPr>
        <p:spPr>
          <a:xfrm>
            <a:off x="9420106" y="5997297"/>
            <a:ext cx="3330416" cy="10558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2"/>
              </a:lnSpc>
              <a:buNone/>
            </a:pPr>
            <a:r>
              <a:rPr lang="en-US" sz="1732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Explore advanced techniques, expand the dataset, and integrate with real estate platforms.</a:t>
            </a:r>
            <a:endParaRPr lang="en-US" sz="1732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2024-07-23T19:15:57Z</dcterms:created>
  <dcterms:modified xsi:type="dcterms:W3CDTF">2024-07-23T19:15:57Z</dcterms:modified>
</cp:coreProperties>
</file>